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60CDB0-EDC4-44C1-BF21-8A49C85F3394}" v="4" dt="2024-11-18T23:05:48.6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 Elliott" userId="b1403b8c-1ee3-4752-862e-ba7fca0ddb06" providerId="ADAL" clId="{5E60CDB0-EDC4-44C1-BF21-8A49C85F3394}"/>
    <pc:docChg chg="undo custSel addSld delSld modSld sldOrd">
      <pc:chgData name="Jim Elliott" userId="b1403b8c-1ee3-4752-862e-ba7fca0ddb06" providerId="ADAL" clId="{5E60CDB0-EDC4-44C1-BF21-8A49C85F3394}" dt="2024-11-18T23:09:00.739" v="3229" actId="404"/>
      <pc:docMkLst>
        <pc:docMk/>
      </pc:docMkLst>
      <pc:sldChg chg="addSp delSp modSp new mod">
        <pc:chgData name="Jim Elliott" userId="b1403b8c-1ee3-4752-862e-ba7fca0ddb06" providerId="ADAL" clId="{5E60CDB0-EDC4-44C1-BF21-8A49C85F3394}" dt="2024-11-18T21:37:22.762" v="436" actId="20577"/>
        <pc:sldMkLst>
          <pc:docMk/>
          <pc:sldMk cId="2498447447" sldId="264"/>
        </pc:sldMkLst>
        <pc:spChg chg="mod">
          <ac:chgData name="Jim Elliott" userId="b1403b8c-1ee3-4752-862e-ba7fca0ddb06" providerId="ADAL" clId="{5E60CDB0-EDC4-44C1-BF21-8A49C85F3394}" dt="2024-11-18T21:37:22.762" v="436" actId="20577"/>
          <ac:spMkLst>
            <pc:docMk/>
            <pc:sldMk cId="2498447447" sldId="264"/>
            <ac:spMk id="2" creationId="{A92F3777-D9FD-06C4-3866-D4B8DA1E1143}"/>
          </ac:spMkLst>
        </pc:spChg>
        <pc:spChg chg="del">
          <ac:chgData name="Jim Elliott" userId="b1403b8c-1ee3-4752-862e-ba7fca0ddb06" providerId="ADAL" clId="{5E60CDB0-EDC4-44C1-BF21-8A49C85F3394}" dt="2024-11-18T21:32:32.297" v="56"/>
          <ac:spMkLst>
            <pc:docMk/>
            <pc:sldMk cId="2498447447" sldId="264"/>
            <ac:spMk id="3" creationId="{7A0E4BD2-AE04-35AB-2846-9F4593E05F4F}"/>
          </ac:spMkLst>
        </pc:spChg>
        <pc:graphicFrameChg chg="add mod">
          <ac:chgData name="Jim Elliott" userId="b1403b8c-1ee3-4752-862e-ba7fca0ddb06" providerId="ADAL" clId="{5E60CDB0-EDC4-44C1-BF21-8A49C85F3394}" dt="2024-11-18T21:32:32.297" v="56"/>
          <ac:graphicFrameMkLst>
            <pc:docMk/>
            <pc:sldMk cId="2498447447" sldId="264"/>
            <ac:graphicFrameMk id="4" creationId="{5808DA10-125A-496F-7D16-96464C96C941}"/>
          </ac:graphicFrameMkLst>
        </pc:graphicFrameChg>
        <pc:graphicFrameChg chg="add mod modGraphic">
          <ac:chgData name="Jim Elliott" userId="b1403b8c-1ee3-4752-862e-ba7fca0ddb06" providerId="ADAL" clId="{5E60CDB0-EDC4-44C1-BF21-8A49C85F3394}" dt="2024-11-18T21:37:13.364" v="426" actId="20577"/>
          <ac:graphicFrameMkLst>
            <pc:docMk/>
            <pc:sldMk cId="2498447447" sldId="264"/>
            <ac:graphicFrameMk id="5" creationId="{41CC207B-EACF-59BA-9EAB-7961125A69DB}"/>
          </ac:graphicFrameMkLst>
        </pc:graphicFrameChg>
      </pc:sldChg>
      <pc:sldChg chg="modSp new mod">
        <pc:chgData name="Jim Elliott" userId="b1403b8c-1ee3-4752-862e-ba7fca0ddb06" providerId="ADAL" clId="{5E60CDB0-EDC4-44C1-BF21-8A49C85F3394}" dt="2024-11-18T22:02:35.852" v="1362" actId="27636"/>
        <pc:sldMkLst>
          <pc:docMk/>
          <pc:sldMk cId="3779554442" sldId="265"/>
        </pc:sldMkLst>
        <pc:spChg chg="mod">
          <ac:chgData name="Jim Elliott" userId="b1403b8c-1ee3-4752-862e-ba7fca0ddb06" providerId="ADAL" clId="{5E60CDB0-EDC4-44C1-BF21-8A49C85F3394}" dt="2024-11-18T21:39:27.153" v="469" actId="20577"/>
          <ac:spMkLst>
            <pc:docMk/>
            <pc:sldMk cId="3779554442" sldId="265"/>
            <ac:spMk id="2" creationId="{846B9C76-4A69-27C0-8ABF-AD839BB12FCD}"/>
          </ac:spMkLst>
        </pc:spChg>
        <pc:spChg chg="mod">
          <ac:chgData name="Jim Elliott" userId="b1403b8c-1ee3-4752-862e-ba7fca0ddb06" providerId="ADAL" clId="{5E60CDB0-EDC4-44C1-BF21-8A49C85F3394}" dt="2024-11-18T22:02:35.852" v="1362" actId="27636"/>
          <ac:spMkLst>
            <pc:docMk/>
            <pc:sldMk cId="3779554442" sldId="265"/>
            <ac:spMk id="3" creationId="{C466989A-DEED-05BF-497C-3C32DAFB35A8}"/>
          </ac:spMkLst>
        </pc:spChg>
      </pc:sldChg>
      <pc:sldChg chg="addSp modSp new mod">
        <pc:chgData name="Jim Elliott" userId="b1403b8c-1ee3-4752-862e-ba7fca0ddb06" providerId="ADAL" clId="{5E60CDB0-EDC4-44C1-BF21-8A49C85F3394}" dt="2024-11-18T22:41:39.151" v="2645" actId="1076"/>
        <pc:sldMkLst>
          <pc:docMk/>
          <pc:sldMk cId="1288062489" sldId="266"/>
        </pc:sldMkLst>
        <pc:spChg chg="mod">
          <ac:chgData name="Jim Elliott" userId="b1403b8c-1ee3-4752-862e-ba7fca0ddb06" providerId="ADAL" clId="{5E60CDB0-EDC4-44C1-BF21-8A49C85F3394}" dt="2024-11-18T22:41:11.235" v="2640" actId="14100"/>
          <ac:spMkLst>
            <pc:docMk/>
            <pc:sldMk cId="1288062489" sldId="266"/>
            <ac:spMk id="2" creationId="{21A56A54-D4AC-0326-0AD7-79D23AD874BD}"/>
          </ac:spMkLst>
        </pc:spChg>
        <pc:spChg chg="mod">
          <ac:chgData name="Jim Elliott" userId="b1403b8c-1ee3-4752-862e-ba7fca0ddb06" providerId="ADAL" clId="{5E60CDB0-EDC4-44C1-BF21-8A49C85F3394}" dt="2024-11-18T22:41:32.974" v="2644" actId="14100"/>
          <ac:spMkLst>
            <pc:docMk/>
            <pc:sldMk cId="1288062489" sldId="266"/>
            <ac:spMk id="3" creationId="{B1628294-C089-2E16-CC75-9B51AA71AE56}"/>
          </ac:spMkLst>
        </pc:spChg>
        <pc:graphicFrameChg chg="add mod modGraphic">
          <ac:chgData name="Jim Elliott" userId="b1403b8c-1ee3-4752-862e-ba7fca0ddb06" providerId="ADAL" clId="{5E60CDB0-EDC4-44C1-BF21-8A49C85F3394}" dt="2024-11-18T22:41:39.151" v="2645" actId="1076"/>
          <ac:graphicFrameMkLst>
            <pc:docMk/>
            <pc:sldMk cId="1288062489" sldId="266"/>
            <ac:graphicFrameMk id="4" creationId="{DE0D964E-3FA3-68DC-82B0-2A6C635D544C}"/>
          </ac:graphicFrameMkLst>
        </pc:graphicFrameChg>
      </pc:sldChg>
      <pc:sldChg chg="modSp new del mod">
        <pc:chgData name="Jim Elliott" userId="b1403b8c-1ee3-4752-862e-ba7fca0ddb06" providerId="ADAL" clId="{5E60CDB0-EDC4-44C1-BF21-8A49C85F3394}" dt="2024-11-18T23:03:52.227" v="3002" actId="2696"/>
        <pc:sldMkLst>
          <pc:docMk/>
          <pc:sldMk cId="566187143" sldId="267"/>
        </pc:sldMkLst>
        <pc:spChg chg="mod">
          <ac:chgData name="Jim Elliott" userId="b1403b8c-1ee3-4752-862e-ba7fca0ddb06" providerId="ADAL" clId="{5E60CDB0-EDC4-44C1-BF21-8A49C85F3394}" dt="2024-11-18T22:27:42.740" v="1932" actId="255"/>
          <ac:spMkLst>
            <pc:docMk/>
            <pc:sldMk cId="566187143" sldId="267"/>
            <ac:spMk id="2" creationId="{A49FDA91-0F15-5B93-3FD9-8C11AB19C112}"/>
          </ac:spMkLst>
        </pc:spChg>
        <pc:spChg chg="mod">
          <ac:chgData name="Jim Elliott" userId="b1403b8c-1ee3-4752-862e-ba7fca0ddb06" providerId="ADAL" clId="{5E60CDB0-EDC4-44C1-BF21-8A49C85F3394}" dt="2024-11-18T22:38:55.210" v="2550" actId="20577"/>
          <ac:spMkLst>
            <pc:docMk/>
            <pc:sldMk cId="566187143" sldId="267"/>
            <ac:spMk id="3" creationId="{8776A493-3AC0-A200-1894-DD8BF3633E01}"/>
          </ac:spMkLst>
        </pc:spChg>
      </pc:sldChg>
      <pc:sldChg chg="addSp delSp modSp new mod">
        <pc:chgData name="Jim Elliott" userId="b1403b8c-1ee3-4752-862e-ba7fca0ddb06" providerId="ADAL" clId="{5E60CDB0-EDC4-44C1-BF21-8A49C85F3394}" dt="2024-11-18T22:43:17.429" v="2723" actId="14100"/>
        <pc:sldMkLst>
          <pc:docMk/>
          <pc:sldMk cId="974741880" sldId="268"/>
        </pc:sldMkLst>
        <pc:spChg chg="mod">
          <ac:chgData name="Jim Elliott" userId="b1403b8c-1ee3-4752-862e-ba7fca0ddb06" providerId="ADAL" clId="{5E60CDB0-EDC4-44C1-BF21-8A49C85F3394}" dt="2024-11-18T22:42:54.287" v="2720" actId="14100"/>
          <ac:spMkLst>
            <pc:docMk/>
            <pc:sldMk cId="974741880" sldId="268"/>
            <ac:spMk id="2" creationId="{71BEB978-ACBA-2B65-6C91-0C6BF0301800}"/>
          </ac:spMkLst>
        </pc:spChg>
        <pc:spChg chg="del">
          <ac:chgData name="Jim Elliott" userId="b1403b8c-1ee3-4752-862e-ba7fca0ddb06" providerId="ADAL" clId="{5E60CDB0-EDC4-44C1-BF21-8A49C85F3394}" dt="2024-11-18T22:43:04.798" v="2721"/>
          <ac:spMkLst>
            <pc:docMk/>
            <pc:sldMk cId="974741880" sldId="268"/>
            <ac:spMk id="3" creationId="{5A569935-4F66-6116-F735-B35DF416BCE1}"/>
          </ac:spMkLst>
        </pc:spChg>
        <pc:graphicFrameChg chg="add mod modGraphic">
          <ac:chgData name="Jim Elliott" userId="b1403b8c-1ee3-4752-862e-ba7fca0ddb06" providerId="ADAL" clId="{5E60CDB0-EDC4-44C1-BF21-8A49C85F3394}" dt="2024-11-18T22:43:17.429" v="2723" actId="14100"/>
          <ac:graphicFrameMkLst>
            <pc:docMk/>
            <pc:sldMk cId="974741880" sldId="268"/>
            <ac:graphicFrameMk id="4" creationId="{7981F710-C422-76E2-72F7-877C6BA7A8AD}"/>
          </ac:graphicFrameMkLst>
        </pc:graphicFrameChg>
      </pc:sldChg>
      <pc:sldChg chg="modSp new del mod">
        <pc:chgData name="Jim Elliott" userId="b1403b8c-1ee3-4752-862e-ba7fca0ddb06" providerId="ADAL" clId="{5E60CDB0-EDC4-44C1-BF21-8A49C85F3394}" dt="2024-11-18T23:03:48.295" v="3001" actId="2696"/>
        <pc:sldMkLst>
          <pc:docMk/>
          <pc:sldMk cId="3424534255" sldId="269"/>
        </pc:sldMkLst>
        <pc:spChg chg="mod">
          <ac:chgData name="Jim Elliott" userId="b1403b8c-1ee3-4752-862e-ba7fca0ddb06" providerId="ADAL" clId="{5E60CDB0-EDC4-44C1-BF21-8A49C85F3394}" dt="2024-11-18T22:44:00.125" v="2740" actId="14100"/>
          <ac:spMkLst>
            <pc:docMk/>
            <pc:sldMk cId="3424534255" sldId="269"/>
            <ac:spMk id="2" creationId="{759A25CA-92B2-318F-C426-9F29EEF4F287}"/>
          </ac:spMkLst>
        </pc:spChg>
        <pc:spChg chg="mod">
          <ac:chgData name="Jim Elliott" userId="b1403b8c-1ee3-4752-862e-ba7fca0ddb06" providerId="ADAL" clId="{5E60CDB0-EDC4-44C1-BF21-8A49C85F3394}" dt="2024-11-18T22:47:24.981" v="3000" actId="20577"/>
          <ac:spMkLst>
            <pc:docMk/>
            <pc:sldMk cId="3424534255" sldId="269"/>
            <ac:spMk id="3" creationId="{701AA9A1-7C29-1E00-DD2C-EC553D2C1B13}"/>
          </ac:spMkLst>
        </pc:spChg>
      </pc:sldChg>
      <pc:sldChg chg="modSp new mod ord">
        <pc:chgData name="Jim Elliott" userId="b1403b8c-1ee3-4752-862e-ba7fca0ddb06" providerId="ADAL" clId="{5E60CDB0-EDC4-44C1-BF21-8A49C85F3394}" dt="2024-11-18T23:09:00.739" v="3229" actId="404"/>
        <pc:sldMkLst>
          <pc:docMk/>
          <pc:sldMk cId="4238380039" sldId="269"/>
        </pc:sldMkLst>
        <pc:spChg chg="mod">
          <ac:chgData name="Jim Elliott" userId="b1403b8c-1ee3-4752-862e-ba7fca0ddb06" providerId="ADAL" clId="{5E60CDB0-EDC4-44C1-BF21-8A49C85F3394}" dt="2024-11-18T23:09:00.739" v="3229" actId="404"/>
          <ac:spMkLst>
            <pc:docMk/>
            <pc:sldMk cId="4238380039" sldId="269"/>
            <ac:spMk id="2" creationId="{986ECF7C-DB71-E4FE-E53F-DD182DD59DF6}"/>
          </ac:spMkLst>
        </pc:spChg>
        <pc:spChg chg="mod">
          <ac:chgData name="Jim Elliott" userId="b1403b8c-1ee3-4752-862e-ba7fca0ddb06" providerId="ADAL" clId="{5E60CDB0-EDC4-44C1-BF21-8A49C85F3394}" dt="2024-11-18T23:07:57.906" v="3197" actId="207"/>
          <ac:spMkLst>
            <pc:docMk/>
            <pc:sldMk cId="4238380039" sldId="269"/>
            <ac:spMk id="3" creationId="{09D47DB6-F9EC-5A32-408D-12A493F7B0A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E1A230-360D-4AB8-A17E-E0FD69DA30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DF0EAF-1511-4EE7-8783-74B6554D6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376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DF0EAF-1511-4EE7-8783-74B6554D699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255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754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7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0683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271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1634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47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940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341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33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62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95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8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511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352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609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9F7AB-77FA-4BBA-B05C-6EB31DD30551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BF29B5D-26AA-4260-8663-202EDB896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9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jelliott@sarc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F1358-24D8-BE4B-9EB1-0CCAB16031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6404" y="4592096"/>
            <a:ext cx="8288032" cy="706239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3400" dirty="0"/>
              <a:t>End of Year Performance Contract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27BAF0-F79A-C1BE-696F-90C947B6CA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5968" y="5454656"/>
            <a:ext cx="8288032" cy="46912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January 1, 2023 – June 30, 2024</a:t>
            </a:r>
          </a:p>
        </p:txBody>
      </p:sp>
      <p:pic>
        <p:nvPicPr>
          <p:cNvPr id="5" name="Picture 4" descr="A green tree with white text&#10;&#10;Description automatically generated">
            <a:extLst>
              <a:ext uri="{FF2B5EF4-FFF2-40B4-BE49-F238E27FC236}">
                <a16:creationId xmlns:a16="http://schemas.microsoft.com/office/drawing/2014/main" id="{F9EB26AC-2220-EA12-4704-E5353F1587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060" y="934222"/>
            <a:ext cx="6759848" cy="329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217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B9C76-4A69-27C0-8ABF-AD839BB12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45807"/>
            <a:ext cx="8596668" cy="570831"/>
          </a:xfrm>
        </p:spPr>
        <p:txBody>
          <a:bodyPr>
            <a:normAutofit fontScale="90000"/>
          </a:bodyPr>
          <a:lstStyle/>
          <a:p>
            <a:r>
              <a:rPr lang="en-US" dirty="0"/>
              <a:t>Employment First: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6989A-DEED-05BF-497C-3C32DAFB35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824" y="1225965"/>
            <a:ext cx="8596668" cy="427026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13.74% of individuals served, ages 16-64, received earned income in 2023, </a:t>
            </a:r>
            <a:r>
              <a:rPr lang="en-US" b="1" dirty="0"/>
              <a:t>up</a:t>
            </a:r>
            <a:r>
              <a:rPr lang="en-US" dirty="0"/>
              <a:t> from 12.53% in 2022. (This number is tracked annually by the California Employment Development Department.)</a:t>
            </a:r>
          </a:p>
          <a:p>
            <a:endParaRPr lang="en-US" dirty="0"/>
          </a:p>
          <a:p>
            <a:r>
              <a:rPr lang="en-US" dirty="0"/>
              <a:t>Average annual wages of individuals served by San Andreas Regional Center in 2023: $15,140, versus a state average of $14,251</a:t>
            </a:r>
          </a:p>
          <a:p>
            <a:endParaRPr lang="en-US" dirty="0"/>
          </a:p>
          <a:p>
            <a:r>
              <a:rPr lang="en-US" dirty="0"/>
              <a:t>Number of adults served who were placed in competitive integrated employment  after participating in the paid internship program: 78, an </a:t>
            </a:r>
            <a:r>
              <a:rPr lang="en-US" b="1" dirty="0"/>
              <a:t>increase</a:t>
            </a:r>
            <a:r>
              <a:rPr lang="en-US" dirty="0"/>
              <a:t> of 59 from previous year</a:t>
            </a:r>
          </a:p>
          <a:p>
            <a:endParaRPr lang="en-US" dirty="0"/>
          </a:p>
          <a:p>
            <a:r>
              <a:rPr lang="en-US" dirty="0"/>
              <a:t>Percentage of San Andreas Regional Center paid internship program participants who receive competitive integrated employment: 31% versus the state average of 10%</a:t>
            </a:r>
          </a:p>
        </p:txBody>
      </p:sp>
    </p:spTree>
    <p:extLst>
      <p:ext uri="{BB962C8B-B14F-4D97-AF65-F5344CB8AC3E}">
        <p14:creationId xmlns:p14="http://schemas.microsoft.com/office/powerpoint/2010/main" val="3779554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56A54-D4AC-0326-0AD7-79D23AD87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884903"/>
          </a:xfrm>
        </p:spPr>
        <p:txBody>
          <a:bodyPr>
            <a:normAutofit fontScale="90000"/>
          </a:bodyPr>
          <a:lstStyle/>
          <a:p>
            <a:r>
              <a:rPr lang="en-US" dirty="0"/>
              <a:t>Reducing Disparities and Improving Equity</a:t>
            </a:r>
            <a:br>
              <a:rPr lang="en-US" dirty="0"/>
            </a:br>
            <a:r>
              <a:rPr lang="en-US" sz="2700" dirty="0"/>
              <a:t>Individuals receiving case management only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28294-C089-2E16-CC75-9B51AA71A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8968"/>
            <a:ext cx="8596668" cy="422239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E0D964E-3FA3-68DC-82B0-2A6C635D5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454887"/>
              </p:ext>
            </p:extLst>
          </p:nvPr>
        </p:nvGraphicFramePr>
        <p:xfrm>
          <a:off x="677691" y="1818968"/>
          <a:ext cx="8596311" cy="36679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6697">
                  <a:extLst>
                    <a:ext uri="{9D8B030D-6E8A-4147-A177-3AD203B41FA5}">
                      <a16:colId xmlns:a16="http://schemas.microsoft.com/office/drawing/2014/main" val="119729159"/>
                    </a:ext>
                  </a:extLst>
                </a:gridCol>
                <a:gridCol w="815305">
                  <a:extLst>
                    <a:ext uri="{9D8B030D-6E8A-4147-A177-3AD203B41FA5}">
                      <a16:colId xmlns:a16="http://schemas.microsoft.com/office/drawing/2014/main" val="2199076469"/>
                    </a:ext>
                  </a:extLst>
                </a:gridCol>
                <a:gridCol w="815305">
                  <a:extLst>
                    <a:ext uri="{9D8B030D-6E8A-4147-A177-3AD203B41FA5}">
                      <a16:colId xmlns:a16="http://schemas.microsoft.com/office/drawing/2014/main" val="714372234"/>
                    </a:ext>
                  </a:extLst>
                </a:gridCol>
                <a:gridCol w="1167151">
                  <a:extLst>
                    <a:ext uri="{9D8B030D-6E8A-4147-A177-3AD203B41FA5}">
                      <a16:colId xmlns:a16="http://schemas.microsoft.com/office/drawing/2014/main" val="1129162303"/>
                    </a:ext>
                  </a:extLst>
                </a:gridCol>
                <a:gridCol w="1167151">
                  <a:extLst>
                    <a:ext uri="{9D8B030D-6E8A-4147-A177-3AD203B41FA5}">
                      <a16:colId xmlns:a16="http://schemas.microsoft.com/office/drawing/2014/main" val="3531067271"/>
                    </a:ext>
                  </a:extLst>
                </a:gridCol>
                <a:gridCol w="853040">
                  <a:extLst>
                    <a:ext uri="{9D8B030D-6E8A-4147-A177-3AD203B41FA5}">
                      <a16:colId xmlns:a16="http://schemas.microsoft.com/office/drawing/2014/main" val="39447852"/>
                    </a:ext>
                  </a:extLst>
                </a:gridCol>
                <a:gridCol w="1220831">
                  <a:extLst>
                    <a:ext uri="{9D8B030D-6E8A-4147-A177-3AD203B41FA5}">
                      <a16:colId xmlns:a16="http://schemas.microsoft.com/office/drawing/2014/main" val="3210675423"/>
                    </a:ext>
                  </a:extLst>
                </a:gridCol>
                <a:gridCol w="1220831">
                  <a:extLst>
                    <a:ext uri="{9D8B030D-6E8A-4147-A177-3AD203B41FA5}">
                      <a16:colId xmlns:a16="http://schemas.microsoft.com/office/drawing/2014/main" val="1868283564"/>
                    </a:ext>
                  </a:extLst>
                </a:gridCol>
              </a:tblGrid>
              <a:tr h="564459">
                <a:tc rowSpan="2"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Measure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 rowSpan="2"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Fiscal Year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 gridSpan="3"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Number of Eligible Consumers Receiving Case Management Only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Percent of Eligible Consumers Receiving Case Management Only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174873"/>
                  </a:ext>
                </a:extLst>
              </a:tr>
              <a:tr h="1764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Birth to 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 to 21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22 and Older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Birth to 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 to 21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22 and Older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3770737327"/>
                  </a:ext>
                </a:extLst>
              </a:tr>
              <a:tr h="176419">
                <a:tc rowSpan="2"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American Indian or Alaska Native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21-22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100%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50%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2095478094"/>
                  </a:ext>
                </a:extLst>
              </a:tr>
              <a:tr h="1764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22-23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 dirty="0">
                          <a:effectLst/>
                        </a:rPr>
                        <a:t>0%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67%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14%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1327796466"/>
                  </a:ext>
                </a:extLst>
              </a:tr>
              <a:tr h="176419">
                <a:tc rowSpan="2"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Asian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21-22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55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677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9%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14%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2832669374"/>
                  </a:ext>
                </a:extLst>
              </a:tr>
              <a:tr h="1764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22-23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549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224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5%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26%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14%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3447803175"/>
                  </a:ext>
                </a:extLst>
              </a:tr>
              <a:tr h="176419">
                <a:tc rowSpan="2"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Black/African American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21-22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54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14%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43%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11%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4238074998"/>
                  </a:ext>
                </a:extLst>
              </a:tr>
              <a:tr h="1764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22-23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43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41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39%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15%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3898863803"/>
                  </a:ext>
                </a:extLst>
              </a:tr>
              <a:tr h="176419">
                <a:tc rowSpan="2"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Hispanic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21-22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274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1,102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329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31%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13%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916552833"/>
                  </a:ext>
                </a:extLst>
              </a:tr>
              <a:tr h="1764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22-23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1,016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357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8%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13%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753509549"/>
                  </a:ext>
                </a:extLst>
              </a:tr>
              <a:tr h="176419">
                <a:tc rowSpan="2"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Native Hawaiian or Other Pacific Islander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21-22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100%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45%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9%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3124316064"/>
                  </a:ext>
                </a:extLst>
              </a:tr>
              <a:tr h="1764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22-23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100%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21%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2009209291"/>
                  </a:ext>
                </a:extLst>
              </a:tr>
              <a:tr h="176419">
                <a:tc rowSpan="2"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White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21-22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65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602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316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11%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42%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1888057775"/>
                  </a:ext>
                </a:extLst>
              </a:tr>
              <a:tr h="1764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22-23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45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502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327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9%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35%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11%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1862310256"/>
                  </a:ext>
                </a:extLst>
              </a:tr>
              <a:tr h="176419">
                <a:tc rowSpan="2"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Other Ethnicity or Race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21-22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445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98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38%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16%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42176145"/>
                  </a:ext>
                </a:extLst>
              </a:tr>
              <a:tr h="1764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22-23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98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408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6%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31%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16%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1832100902"/>
                  </a:ext>
                </a:extLst>
              </a:tr>
              <a:tr h="176419">
                <a:tc rowSpan="2"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Total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21-22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498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2,886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981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 dirty="0">
                          <a:effectLst/>
                        </a:rPr>
                        <a:t>34%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4178788453"/>
                  </a:ext>
                </a:extLst>
              </a:tr>
              <a:tr h="1764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22-23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401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 dirty="0">
                          <a:effectLst/>
                        </a:rPr>
                        <a:t>2,523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1,058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29%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 dirty="0">
                          <a:effectLst/>
                        </a:rPr>
                        <a:t>13%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37" marR="68537" marT="0" marB="0" anchor="ctr"/>
                </a:tc>
                <a:extLst>
                  <a:ext uri="{0D108BD9-81ED-4DB2-BD59-A6C34878D82A}">
                    <a16:rowId xmlns:a16="http://schemas.microsoft.com/office/drawing/2014/main" val="3029809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8062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EB978-ACBA-2B65-6C91-0C6BF0301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1781"/>
            <a:ext cx="8596668" cy="1032387"/>
          </a:xfrm>
        </p:spPr>
        <p:txBody>
          <a:bodyPr>
            <a:normAutofit fontScale="90000"/>
          </a:bodyPr>
          <a:lstStyle/>
          <a:p>
            <a:r>
              <a:rPr lang="en-US" dirty="0"/>
              <a:t>Reducing Disparities and Improving Equity:</a:t>
            </a:r>
            <a:br>
              <a:rPr lang="en-US" sz="4000" dirty="0"/>
            </a:br>
            <a:r>
              <a:rPr lang="en-US" sz="2200" dirty="0"/>
              <a:t>Per capita purchase of service expenditures by primary language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981F710-C422-76E2-72F7-877C6BA7A8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28718"/>
              </p:ext>
            </p:extLst>
          </p:nvPr>
        </p:nvGraphicFramePr>
        <p:xfrm>
          <a:off x="677333" y="1692715"/>
          <a:ext cx="8496811" cy="38137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7347">
                  <a:extLst>
                    <a:ext uri="{9D8B030D-6E8A-4147-A177-3AD203B41FA5}">
                      <a16:colId xmlns:a16="http://schemas.microsoft.com/office/drawing/2014/main" val="1998744212"/>
                    </a:ext>
                  </a:extLst>
                </a:gridCol>
                <a:gridCol w="1486507">
                  <a:extLst>
                    <a:ext uri="{9D8B030D-6E8A-4147-A177-3AD203B41FA5}">
                      <a16:colId xmlns:a16="http://schemas.microsoft.com/office/drawing/2014/main" val="2531509582"/>
                    </a:ext>
                  </a:extLst>
                </a:gridCol>
                <a:gridCol w="1630903">
                  <a:extLst>
                    <a:ext uri="{9D8B030D-6E8A-4147-A177-3AD203B41FA5}">
                      <a16:colId xmlns:a16="http://schemas.microsoft.com/office/drawing/2014/main" val="3985540896"/>
                    </a:ext>
                  </a:extLst>
                </a:gridCol>
                <a:gridCol w="1676027">
                  <a:extLst>
                    <a:ext uri="{9D8B030D-6E8A-4147-A177-3AD203B41FA5}">
                      <a16:colId xmlns:a16="http://schemas.microsoft.com/office/drawing/2014/main" val="1195801385"/>
                    </a:ext>
                  </a:extLst>
                </a:gridCol>
                <a:gridCol w="1676027">
                  <a:extLst>
                    <a:ext uri="{9D8B030D-6E8A-4147-A177-3AD203B41FA5}">
                      <a16:colId xmlns:a16="http://schemas.microsoft.com/office/drawing/2014/main" val="3313032878"/>
                    </a:ext>
                  </a:extLst>
                </a:gridCol>
              </a:tblGrid>
              <a:tr h="595903">
                <a:tc rowSpan="2"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Language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/>
                      <a:r>
                        <a:rPr lang="en-US" sz="1000" dirty="0">
                          <a:effectLst/>
                        </a:rPr>
                        <a:t>Consumer Count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Per Capita Purchase of Service Expenditures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767536"/>
                  </a:ext>
                </a:extLst>
              </a:tr>
              <a:tr h="2290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2021-22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2022-23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2021-22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2022-23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90499457"/>
                  </a:ext>
                </a:extLst>
              </a:tr>
              <a:tr h="229014">
                <a:tc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English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13,721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15,446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$28,588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$30,434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36348744"/>
                  </a:ext>
                </a:extLst>
              </a:tr>
              <a:tr h="229014">
                <a:tc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Spanish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4,836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5,246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$11,735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$12,371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28398723"/>
                  </a:ext>
                </a:extLst>
              </a:tr>
              <a:tr h="229014">
                <a:tc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Vietnamese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987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965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$17,818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$19,708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78700320"/>
                  </a:ext>
                </a:extLst>
              </a:tr>
              <a:tr h="229014">
                <a:tc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Mandarin Chinese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332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$12,687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$16,224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74617325"/>
                  </a:ext>
                </a:extLst>
              </a:tr>
              <a:tr h="240698">
                <a:tc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Tagalog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135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128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$25,302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$31,269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65086989"/>
                  </a:ext>
                </a:extLst>
              </a:tr>
              <a:tr h="229014">
                <a:tc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Hindi (Northern India)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118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92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$11,733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$17,122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00841036"/>
                  </a:ext>
                </a:extLst>
              </a:tr>
              <a:tr h="229014">
                <a:tc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All other languages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108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64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$10,745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$16,126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31229420"/>
                  </a:ext>
                </a:extLst>
              </a:tr>
              <a:tr h="229014">
                <a:tc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Korean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92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90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$9,699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$12,728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56427427"/>
                  </a:ext>
                </a:extLst>
              </a:tr>
              <a:tr h="229014">
                <a:tc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Cantonese Chinese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85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79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$27,316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$35,207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88775288"/>
                  </a:ext>
                </a:extLst>
              </a:tr>
              <a:tr h="229014">
                <a:tc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Japanese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47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51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$12,720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$13,191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78032443"/>
                  </a:ext>
                </a:extLst>
              </a:tr>
              <a:tr h="229014">
                <a:tc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Farsi (Persian)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47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45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$23,775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$31,456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12932929"/>
                  </a:ext>
                </a:extLst>
              </a:tr>
              <a:tr h="229014">
                <a:tc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Russian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45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$21,525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$35,675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51387263"/>
                  </a:ext>
                </a:extLst>
              </a:tr>
              <a:tr h="229014">
                <a:tc>
                  <a:txBody>
                    <a:bodyPr/>
                    <a:lstStyle/>
                    <a:p>
                      <a:pPr marL="0" marR="0"/>
                      <a:r>
                        <a:rPr lang="en-US" sz="1000">
                          <a:effectLst/>
                        </a:rPr>
                        <a:t>Arabic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36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>
                          <a:effectLst/>
                        </a:rPr>
                        <a:t>$11,407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000" dirty="0">
                          <a:effectLst/>
                        </a:rPr>
                        <a:t>$14,542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21234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4741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ECF7C-DB71-E4FE-E53F-DD182DD59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Feedback</a:t>
            </a:r>
            <a:br>
              <a:rPr lang="en-US" dirty="0"/>
            </a:br>
            <a:r>
              <a:rPr lang="en-US" sz="2800" dirty="0"/>
              <a:t>November 18</a:t>
            </a:r>
            <a:r>
              <a:rPr lang="en-US" sz="2800" baseline="30000" dirty="0"/>
              <a:t>th</a:t>
            </a:r>
            <a:r>
              <a:rPr lang="en-US" sz="2800" dirty="0"/>
              <a:t> – 22</a:t>
            </a:r>
            <a:r>
              <a:rPr lang="en-US" sz="2800" baseline="30000" dirty="0"/>
              <a:t>nd</a:t>
            </a:r>
            <a:r>
              <a:rPr lang="en-US" sz="2800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47DB6-F9EC-5A32-408D-12A493F7B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Jim Elliott, Compliance and Special Projects Manager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jelliott@sarc.org</a:t>
            </a:r>
            <a:endParaRPr lang="en-US" sz="2400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chemeClr val="accent1"/>
                </a:solidFill>
              </a:rPr>
              <a:t>sanandreasregional.org/contact-us/</a:t>
            </a:r>
          </a:p>
        </p:txBody>
      </p:sp>
    </p:spTree>
    <p:extLst>
      <p:ext uri="{BB962C8B-B14F-4D97-AF65-F5344CB8AC3E}">
        <p14:creationId xmlns:p14="http://schemas.microsoft.com/office/powerpoint/2010/main" val="4238380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F70FC-F98F-AC16-8483-46F4D759E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End-of-Year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92407-ECD9-1960-9305-641F2FE41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Every year, the Department of Developmental Services tracks the performance of each Regional Center with respect to our Contract with the State of California.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Regional Centers are required to present this information to the public in the form of both a written report (available on our website) and a public presentation.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Following our presentation today, our Board, stakeholders, and the general community are invited to provide feedback and commentary, which will be communicated back to the Department.</a:t>
            </a:r>
          </a:p>
        </p:txBody>
      </p:sp>
    </p:spTree>
    <p:extLst>
      <p:ext uri="{BB962C8B-B14F-4D97-AF65-F5344CB8AC3E}">
        <p14:creationId xmlns:p14="http://schemas.microsoft.com/office/powerpoint/2010/main" val="1618477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B1B3C-4BD1-DE11-27E5-4BCA18087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8761"/>
          </a:xfrm>
        </p:spPr>
        <p:txBody>
          <a:bodyPr/>
          <a:lstStyle/>
          <a:p>
            <a:r>
              <a:rPr lang="en-US" dirty="0"/>
              <a:t>Demographics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2F919-B352-AC6E-34F5-84C334CF4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314" y="2308123"/>
            <a:ext cx="8596668" cy="65876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800" dirty="0"/>
              <a:t>During the reporting period(January 1, 2023 – June 30, 2024), we served a net </a:t>
            </a:r>
            <a:r>
              <a:rPr lang="en-US" sz="4800" b="1" dirty="0"/>
              <a:t>19,760 </a:t>
            </a:r>
            <a:r>
              <a:rPr lang="en-US" sz="4800" dirty="0"/>
              <a:t>individuals.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28772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BCA5200-59C7-4A8F-0809-2E813C0816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71" r="15188" b="-2"/>
          <a:stretch/>
        </p:blipFill>
        <p:spPr bwMode="auto">
          <a:xfrm>
            <a:off x="1260139" y="611885"/>
            <a:ext cx="7401540" cy="52983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55597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D28A13B-C27A-2D3F-E79C-08D2B5C557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3036" y="1122366"/>
            <a:ext cx="7590779" cy="48201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61406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F290BCE-3EC3-35C3-183A-9BC46863B4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8125" y="1424250"/>
            <a:ext cx="8256271" cy="42932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16756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F35A5A8-1287-86CF-4B5D-7FAB14C503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8126" y="1096692"/>
            <a:ext cx="7478946" cy="45441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46492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25069-9FE3-78D4-CA49-F83F7785C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18233"/>
          </a:xfrm>
        </p:spPr>
        <p:txBody>
          <a:bodyPr>
            <a:normAutofit/>
          </a:bodyPr>
          <a:lstStyle/>
          <a:p>
            <a:r>
              <a:rPr lang="en-US" dirty="0"/>
              <a:t>Performance Goals</a:t>
            </a:r>
            <a:br>
              <a:rPr lang="en-US" dirty="0"/>
            </a:br>
            <a:r>
              <a:rPr lang="en-US" sz="1600" dirty="0"/>
              <a:t>A goal is </a:t>
            </a:r>
            <a:r>
              <a:rPr lang="en-US" sz="1600" dirty="0">
                <a:solidFill>
                  <a:srgbClr val="00B050"/>
                </a:solidFill>
              </a:rPr>
              <a:t>met</a:t>
            </a:r>
            <a:r>
              <a:rPr lang="en-US" sz="1600" dirty="0"/>
              <a:t> if the performance is better than the state average or the previous year.</a:t>
            </a:r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B570697-D43D-9E53-EEF5-D913759B91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0739584"/>
              </p:ext>
            </p:extLst>
          </p:nvPr>
        </p:nvGraphicFramePr>
        <p:xfrm>
          <a:off x="1150375" y="2313509"/>
          <a:ext cx="7619999" cy="2867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6148">
                  <a:extLst>
                    <a:ext uri="{9D8B030D-6E8A-4147-A177-3AD203B41FA5}">
                      <a16:colId xmlns:a16="http://schemas.microsoft.com/office/drawing/2014/main" val="3528132874"/>
                    </a:ext>
                  </a:extLst>
                </a:gridCol>
                <a:gridCol w="1026405">
                  <a:extLst>
                    <a:ext uri="{9D8B030D-6E8A-4147-A177-3AD203B41FA5}">
                      <a16:colId xmlns:a16="http://schemas.microsoft.com/office/drawing/2014/main" val="1872033506"/>
                    </a:ext>
                  </a:extLst>
                </a:gridCol>
                <a:gridCol w="881256">
                  <a:extLst>
                    <a:ext uri="{9D8B030D-6E8A-4147-A177-3AD203B41FA5}">
                      <a16:colId xmlns:a16="http://schemas.microsoft.com/office/drawing/2014/main" val="186676569"/>
                    </a:ext>
                  </a:extLst>
                </a:gridCol>
                <a:gridCol w="984933">
                  <a:extLst>
                    <a:ext uri="{9D8B030D-6E8A-4147-A177-3AD203B41FA5}">
                      <a16:colId xmlns:a16="http://schemas.microsoft.com/office/drawing/2014/main" val="801436208"/>
                    </a:ext>
                  </a:extLst>
                </a:gridCol>
                <a:gridCol w="881257">
                  <a:extLst>
                    <a:ext uri="{9D8B030D-6E8A-4147-A177-3AD203B41FA5}">
                      <a16:colId xmlns:a16="http://schemas.microsoft.com/office/drawing/2014/main" val="3644174874"/>
                    </a:ext>
                  </a:extLst>
                </a:gridCol>
              </a:tblGrid>
              <a:tr h="628548">
                <a:tc>
                  <a:txBody>
                    <a:bodyPr/>
                    <a:lstStyle/>
                    <a:p>
                      <a:r>
                        <a:rPr lang="en-US" sz="16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Previous Avg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Last 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Current Avg.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Current Report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8049519"/>
                  </a:ext>
                </a:extLst>
              </a:tr>
              <a:tr h="459904">
                <a:tc>
                  <a:txBody>
                    <a:bodyPr/>
                    <a:lstStyle/>
                    <a:p>
                      <a:r>
                        <a:rPr lang="en-US" sz="1400" dirty="0"/>
                        <a:t>Fewer individuals in developmental centers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0.06%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0.03%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0.05%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0.06%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207645"/>
                  </a:ext>
                </a:extLst>
              </a:tr>
              <a:tr h="421292">
                <a:tc>
                  <a:txBody>
                    <a:bodyPr/>
                    <a:lstStyle/>
                    <a:p>
                      <a:r>
                        <a:rPr lang="en-US" sz="1400" dirty="0"/>
                        <a:t>More children live with families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99.61%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99.3%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99.69%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99.5%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834799"/>
                  </a:ext>
                </a:extLst>
              </a:tr>
              <a:tr h="449843">
                <a:tc>
                  <a:txBody>
                    <a:bodyPr/>
                    <a:lstStyle/>
                    <a:p>
                      <a:r>
                        <a:rPr lang="en-US" sz="1400" dirty="0"/>
                        <a:t>More adults live in home settings.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83.01%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81.53%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83.86%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82.44%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951197"/>
                  </a:ext>
                </a:extLst>
              </a:tr>
              <a:tr h="458254">
                <a:tc>
                  <a:txBody>
                    <a:bodyPr/>
                    <a:lstStyle/>
                    <a:p>
                      <a:r>
                        <a:rPr lang="en-US" sz="1400" dirty="0"/>
                        <a:t>Fewer children in large facilities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0.00%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0.00%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9470654"/>
                  </a:ext>
                </a:extLst>
              </a:tr>
              <a:tr h="449843">
                <a:tc>
                  <a:txBody>
                    <a:bodyPr/>
                    <a:lstStyle/>
                    <a:p>
                      <a:r>
                        <a:rPr lang="en-US" sz="1400" dirty="0"/>
                        <a:t>Fewer adults in large facilities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1.58%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1.46%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1.38%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0922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631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F3777-D9FD-06C4-3866-D4B8DA1E1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Compliance Standards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08DA10-125A-496F-7D16-96464C96C9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1158282"/>
              </p:ext>
            </p:extLst>
          </p:nvPr>
        </p:nvGraphicFramePr>
        <p:xfrm>
          <a:off x="-1553497" y="1258529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38588708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221031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1CC207B-EACF-59BA-9EAB-7961125A69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107860"/>
              </p:ext>
            </p:extLst>
          </p:nvPr>
        </p:nvGraphicFramePr>
        <p:xfrm>
          <a:off x="1274916" y="1574800"/>
          <a:ext cx="8127999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6116">
                  <a:extLst>
                    <a:ext uri="{9D8B030D-6E8A-4147-A177-3AD203B41FA5}">
                      <a16:colId xmlns:a16="http://schemas.microsoft.com/office/drawing/2014/main" val="3820195212"/>
                    </a:ext>
                  </a:extLst>
                </a:gridCol>
                <a:gridCol w="1651820">
                  <a:extLst>
                    <a:ext uri="{9D8B030D-6E8A-4147-A177-3AD203B41FA5}">
                      <a16:colId xmlns:a16="http://schemas.microsoft.com/office/drawing/2014/main" val="1642349925"/>
                    </a:ext>
                  </a:extLst>
                </a:gridCol>
                <a:gridCol w="1950063">
                  <a:extLst>
                    <a:ext uri="{9D8B030D-6E8A-4147-A177-3AD203B41FA5}">
                      <a16:colId xmlns:a16="http://schemas.microsoft.com/office/drawing/2014/main" val="404626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Standard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Last 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Current Report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028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Pass independent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Pass DDS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041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Audit vendors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Partial*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277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Did not overspend operations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55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Participates in federal waiver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759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CDER/ESR updates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96.25%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99.99%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285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Intake/Assessment Timeliness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97.79%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99.67%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036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IPP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97.67%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97.33%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8790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IFSP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87.5%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88.1%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513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84474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144</TotalTime>
  <Words>794</Words>
  <Application>Microsoft Office PowerPoint</Application>
  <PresentationFormat>Widescreen</PresentationFormat>
  <Paragraphs>289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Arial</vt:lpstr>
      <vt:lpstr>Times New Roman</vt:lpstr>
      <vt:lpstr>Trebuchet MS</vt:lpstr>
      <vt:lpstr>Wingdings 3</vt:lpstr>
      <vt:lpstr>Facet</vt:lpstr>
      <vt:lpstr>End of Year Performance Contract Report</vt:lpstr>
      <vt:lpstr>End-of-Year Report</vt:lpstr>
      <vt:lpstr>Demographics</vt:lpstr>
      <vt:lpstr>PowerPoint Presentation</vt:lpstr>
      <vt:lpstr>PowerPoint Presentation</vt:lpstr>
      <vt:lpstr>PowerPoint Presentation</vt:lpstr>
      <vt:lpstr>PowerPoint Presentation</vt:lpstr>
      <vt:lpstr>Performance Goals A goal is met if the performance is better than the state average or the previous year.</vt:lpstr>
      <vt:lpstr>Compliance Standards</vt:lpstr>
      <vt:lpstr>Employment First: Highlights</vt:lpstr>
      <vt:lpstr>Reducing Disparities and Improving Equity Individuals receiving case management only</vt:lpstr>
      <vt:lpstr>Reducing Disparities and Improving Equity: Per capita purchase of service expenditures by primary language</vt:lpstr>
      <vt:lpstr>Public Feedback November 18th – 22nd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Elliott</dc:creator>
  <cp:lastModifiedBy>Jim Elliott</cp:lastModifiedBy>
  <cp:revision>1</cp:revision>
  <dcterms:created xsi:type="dcterms:W3CDTF">2024-11-18T20:42:18Z</dcterms:created>
  <dcterms:modified xsi:type="dcterms:W3CDTF">2024-11-18T23:09:03Z</dcterms:modified>
</cp:coreProperties>
</file>